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88" r:id="rId4"/>
    <p:sldId id="294" r:id="rId5"/>
    <p:sldId id="290" r:id="rId6"/>
    <p:sldId id="296" r:id="rId7"/>
    <p:sldId id="292" r:id="rId8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71" d="100"/>
          <a:sy n="71" d="100"/>
        </p:scale>
        <p:origin x="360" y="176"/>
      </p:cViewPr>
      <p:guideLst>
        <p:guide orient="horz" pos="3562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63AA4C-FE9D-436C-9622-548DA94DDDEE}" type="datetime1">
              <a:rPr lang="nl-NL"/>
              <a:pPr lvl="0"/>
              <a:t>24-04-2020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FB89017-58A3-4C82-A5F8-90077598F60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76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89143180-6002-49D4-A16C-1CFEA72123C0}" type="datetime3">
              <a:rPr lang="nl-NL"/>
              <a:pPr lvl="0"/>
              <a:t>24/04/20</a:t>
            </a:fld>
            <a:endParaRPr lang="mr-IN"/>
          </a:p>
        </p:txBody>
      </p:sp>
      <p:pic>
        <p:nvPicPr>
          <p:cNvPr id="5" name="Afbeelding 2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5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655644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84158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73053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4111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20083023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476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1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1041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4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4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774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384923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35477330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281081708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118555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94128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20198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4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6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nl-NL" dirty="0"/>
            </a:br>
            <a:r>
              <a:rPr lang="nl-NL" dirty="0"/>
              <a:t>Paragraaf 1.1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 eerste mensen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17599145" cy="4949537"/>
          </a:xfrm>
        </p:spPr>
        <p:txBody>
          <a:bodyPr/>
          <a:lstStyle/>
          <a:p>
            <a:pPr marL="342900" lvl="0" indent="-342900"/>
            <a:r>
              <a:rPr lang="nl-NL" dirty="0"/>
              <a:t>hoe mensen eerst samenleefden</a:t>
            </a:r>
          </a:p>
          <a:p>
            <a:pPr marL="342900" lvl="0" indent="-342900"/>
            <a:endParaRPr lang="nl-NL" b="1" dirty="0"/>
          </a:p>
          <a:p>
            <a:pPr marL="342900" lvl="0" indent="-342900"/>
            <a:r>
              <a:rPr lang="nl-NL" dirty="0"/>
              <a:t>hoe we dingen weten over jager-verzamelaars</a:t>
            </a:r>
          </a:p>
          <a:p>
            <a:pPr marL="342900" lvl="0" indent="-342900"/>
            <a:endParaRPr lang="nl-NL" b="1" dirty="0"/>
          </a:p>
          <a:p>
            <a:pPr marL="342900" lvl="0" indent="-342900"/>
            <a:r>
              <a:rPr lang="nl-NL" dirty="0"/>
              <a:t>welke soorten samenlevingen we onderscheiden</a:t>
            </a:r>
          </a:p>
          <a:p>
            <a:pPr lvl="0"/>
            <a:endParaRPr lang="nl-NL" dirty="0"/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4294967295"/>
          </p:nvPr>
        </p:nvSpPr>
        <p:spPr>
          <a:xfrm>
            <a:off x="1246610" y="7900736"/>
            <a:ext cx="17599145" cy="2081467"/>
          </a:xfrm>
          <a:solidFill>
            <a:srgbClr val="FF0000"/>
          </a:solidFill>
        </p:spPr>
        <p:txBody>
          <a:bodyPr/>
          <a:lstStyle/>
          <a:p>
            <a:pPr marL="0" lvl="0" indent="0">
              <a:buNone/>
            </a:pPr>
            <a:r>
              <a:rPr lang="nl-NL" b="1" dirty="0">
                <a:solidFill>
                  <a:srgbClr val="FFFFFF"/>
                </a:solidFill>
              </a:rPr>
              <a:t>Kenmerkend aspect: </a:t>
            </a:r>
            <a:r>
              <a:rPr lang="nl-NL" dirty="0">
                <a:solidFill>
                  <a:srgbClr val="FFFFFF"/>
                </a:solidFill>
              </a:rPr>
              <a:t>de levenswijze van jager-verzamelaars</a:t>
            </a:r>
            <a:endParaRPr lang="nl-NL" b="1" dirty="0">
              <a:solidFill>
                <a:srgbClr val="FFFFFF"/>
              </a:solidFill>
            </a:endParaRPr>
          </a:p>
          <a:p>
            <a:pPr lvl="0"/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 dirty="0"/>
              <a:t>Jagen en verzamelen</a:t>
            </a:r>
            <a:endParaRPr lang="nl-NL" dirty="0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>
            <a:normAutofit/>
          </a:bodyPr>
          <a:lstStyle/>
          <a:p>
            <a:pPr marL="0" lvl="0">
              <a:buNone/>
            </a:pPr>
            <a:r>
              <a:rPr lang="nl-NL" dirty="0"/>
              <a:t>Ongeveer 13 500 jaar geleden eindigde de laatste ijstijd. De stijgende temperatuur was de </a:t>
            </a:r>
            <a:r>
              <a:rPr lang="nl-NL" dirty="0">
                <a:solidFill>
                  <a:srgbClr val="FF0000"/>
                </a:solidFill>
              </a:rPr>
              <a:t>oorzaak</a:t>
            </a:r>
            <a:r>
              <a:rPr lang="nl-NL" dirty="0"/>
              <a:t> hiervan. Dat er weer mensen in Nederland konden leven was het </a:t>
            </a:r>
            <a:r>
              <a:rPr lang="nl-NL" dirty="0">
                <a:solidFill>
                  <a:srgbClr val="FF0000"/>
                </a:solidFill>
              </a:rPr>
              <a:t>gevolg</a:t>
            </a:r>
            <a:r>
              <a:rPr lang="nl-NL" dirty="0"/>
              <a:t>.</a:t>
            </a:r>
          </a:p>
          <a:p>
            <a:pPr marL="0" lvl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Mensen kwamen aan voedsel door te jagen en voedsel te verzamelen. Dat was </a:t>
            </a:r>
            <a:r>
              <a:rPr lang="nl-NL" dirty="0">
                <a:solidFill>
                  <a:schemeClr val="tx1"/>
                </a:solidFill>
              </a:rPr>
              <a:t>hun </a:t>
            </a:r>
            <a:r>
              <a:rPr lang="nl-NL" dirty="0">
                <a:solidFill>
                  <a:srgbClr val="FF0000"/>
                </a:solidFill>
              </a:rPr>
              <a:t>middel van bestaan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Jager-verzamelaars leefden als </a:t>
            </a:r>
            <a:r>
              <a:rPr lang="nl-NL" dirty="0">
                <a:solidFill>
                  <a:srgbClr val="FF0000"/>
                </a:solidFill>
              </a:rPr>
              <a:t>nomaden</a:t>
            </a:r>
            <a:r>
              <a:rPr lang="nl-NL" dirty="0">
                <a:solidFill>
                  <a:schemeClr val="tx1"/>
                </a:solidFill>
              </a:rPr>
              <a:t> in kleine groepen en hadden </a:t>
            </a:r>
            <a:r>
              <a:rPr lang="nl-NL" dirty="0"/>
              <a:t>weinig bezit. 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Jager-verzamelaars maakten spullen van materiaal uit de natuur.</a:t>
            </a:r>
          </a:p>
          <a:p>
            <a:pPr marL="0" lvl="0">
              <a:buNone/>
            </a:pPr>
            <a:endParaRPr lang="nl-NL" dirty="0"/>
          </a:p>
        </p:txBody>
      </p:sp>
      <p:sp>
        <p:nvSpPr>
          <p:cNvPr id="6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 lvl="0">
              <a:buNone/>
            </a:pPr>
            <a:r>
              <a:rPr lang="nl-NL" b="1" dirty="0">
                <a:solidFill>
                  <a:srgbClr val="FFFFFF"/>
                </a:solidFill>
              </a:rPr>
              <a:t>oorzaak:</a:t>
            </a:r>
            <a:r>
              <a:rPr lang="nl-NL" dirty="0">
                <a:solidFill>
                  <a:srgbClr val="FFFFFF"/>
                </a:solidFill>
              </a:rPr>
              <a:t> waardoor iets gebeurt</a:t>
            </a: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  <a:p>
            <a:pPr lvl="0">
              <a:buNone/>
            </a:pPr>
            <a:r>
              <a:rPr lang="nl-NL" b="1" dirty="0">
                <a:solidFill>
                  <a:srgbClr val="FFFFFF"/>
                </a:solidFill>
              </a:rPr>
              <a:t>gevolg:</a:t>
            </a:r>
            <a:r>
              <a:rPr lang="nl-NL" dirty="0">
                <a:solidFill>
                  <a:srgbClr val="FFFFFF"/>
                </a:solidFill>
              </a:rPr>
              <a:t> iets dat door iets anders gebeurt</a:t>
            </a: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  <a:p>
            <a:pPr lvl="0">
              <a:buNone/>
            </a:pPr>
            <a:r>
              <a:rPr lang="nl-NL" b="1" dirty="0">
                <a:solidFill>
                  <a:srgbClr val="FFFFFF"/>
                </a:solidFill>
              </a:rPr>
              <a:t>middel van bestaan:</a:t>
            </a:r>
            <a:r>
              <a:rPr lang="nl-NL" dirty="0">
                <a:solidFill>
                  <a:srgbClr val="FFFFFF"/>
                </a:solidFill>
              </a:rPr>
              <a:t> manier om aan voedsel te komen</a:t>
            </a: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  <a:p>
            <a:pPr lvl="0">
              <a:buNone/>
            </a:pPr>
            <a:r>
              <a:rPr lang="nl-NL" b="1" dirty="0">
                <a:solidFill>
                  <a:srgbClr val="FFFFFF"/>
                </a:solidFill>
              </a:rPr>
              <a:t>nomade: </a:t>
            </a:r>
            <a:r>
              <a:rPr lang="nl-NL" dirty="0">
                <a:solidFill>
                  <a:srgbClr val="FFFFFF"/>
                </a:solidFill>
              </a:rPr>
              <a:t>iemand die rondtrekt zonder vaste woonplaats</a:t>
            </a:r>
          </a:p>
          <a:p>
            <a:pPr lvl="0"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dirty="0"/>
              <a:t>Jachtkamp, 6600 jaar geleden (Brobbel, 1985)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28" y="2072307"/>
            <a:ext cx="9031943" cy="81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0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 dirty="0"/>
              <a:t>Bronnen van onze kennis</a:t>
            </a:r>
            <a:endParaRPr lang="nl-NL" dirty="0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9546576" cy="7527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Onderzoek en kennis van wat in het verleden is gebeurd noemen we </a:t>
            </a:r>
            <a:r>
              <a:rPr lang="nl-NL" dirty="0">
                <a:solidFill>
                  <a:srgbClr val="FF0000"/>
                </a:solidFill>
              </a:rPr>
              <a:t>geschiedenis</a:t>
            </a:r>
            <a:r>
              <a:rPr lang="nl-NL" dirty="0">
                <a:solidFill>
                  <a:schemeClr val="tx1"/>
                </a:solidFill>
              </a:rPr>
              <a:t>. </a:t>
            </a:r>
            <a:r>
              <a:rPr lang="nl-NL" dirty="0"/>
              <a:t>Voor het bestuderen van het verleden gebruiken we </a:t>
            </a:r>
            <a:r>
              <a:rPr lang="nl-NL" dirty="0">
                <a:solidFill>
                  <a:srgbClr val="FF0000"/>
                </a:solidFill>
              </a:rPr>
              <a:t>bronnen</a:t>
            </a:r>
            <a:r>
              <a:rPr lang="nl-NL" dirty="0"/>
              <a:t>: hieruit haal je informatie.</a:t>
            </a:r>
          </a:p>
          <a:p>
            <a:pPr marL="0" lvl="0" indent="0">
              <a:buNone/>
            </a:pPr>
            <a:endParaRPr lang="nl-NL" dirty="0"/>
          </a:p>
          <a:p>
            <a:r>
              <a:rPr lang="nl-NL" dirty="0"/>
              <a:t>geschreven bronnen (zoals een boek) </a:t>
            </a:r>
          </a:p>
          <a:p>
            <a:r>
              <a:rPr lang="nl-NL" dirty="0"/>
              <a:t>ongeschreven bronnen (zoals een grotschildering)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en-US" dirty="0"/>
              <a:t>Bronnen worden bestudeerd door wetenschappers. </a:t>
            </a:r>
            <a:r>
              <a:rPr lang="en-US" dirty="0">
                <a:solidFill>
                  <a:srgbClr val="FF0000"/>
                </a:solidFill>
              </a:rPr>
              <a:t>Wetenschap</a:t>
            </a:r>
            <a:r>
              <a:rPr lang="en-US" dirty="0"/>
              <a:t>: het systematisch onderzoek en de kennis die daardoor ontstaat. 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dirty="0"/>
              <a:t>(vervolg op volgende dia)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246" y="2514517"/>
            <a:ext cx="5668590" cy="80221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7527697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nl-NL" dirty="0"/>
              <a:t>Onze kennis van de samenleving van jager-verzamelaars is gebaseerd op: </a:t>
            </a:r>
          </a:p>
          <a:p>
            <a:pPr marL="0" lvl="0" indent="0">
              <a:lnSpc>
                <a:spcPct val="90000"/>
              </a:lnSpc>
              <a:buNone/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archeologie door </a:t>
            </a:r>
            <a:r>
              <a:rPr lang="nl-NL" dirty="0">
                <a:solidFill>
                  <a:srgbClr val="FF0000"/>
                </a:solidFill>
              </a:rPr>
              <a:t>archeologen</a:t>
            </a:r>
            <a:r>
              <a:rPr lang="nl-NL" dirty="0"/>
              <a:t>: mensen die opgravingen doen </a:t>
            </a:r>
            <a:r>
              <a:rPr lang="nl-NL"/>
              <a:t>en bestuderen</a:t>
            </a: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experimentele archeologie: het verleden onderzoeken door iets uit te proberen, zoals vuur maken met vuurstenen</a:t>
            </a:r>
          </a:p>
          <a:p>
            <a:pPr>
              <a:lnSpc>
                <a:spcPct val="90000"/>
              </a:lnSpc>
            </a:pPr>
            <a:endParaRPr lang="nl-NL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nl-NL" dirty="0"/>
              <a:t>bestuderen van tegenwoordige jager-verzamelaars</a:t>
            </a:r>
          </a:p>
          <a:p>
            <a:pPr lvl="0">
              <a:lnSpc>
                <a:spcPct val="90000"/>
              </a:lnSpc>
            </a:pPr>
            <a:endParaRPr lang="en-US" dirty="0"/>
          </a:p>
          <a:p>
            <a:pPr lvl="0">
              <a:lnSpc>
                <a:spcPct val="90000"/>
              </a:lnSpc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623" y="2516400"/>
            <a:ext cx="8448134" cy="550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dirty="0"/>
              <a:t>Soorten samenlevingen</a:t>
            </a:r>
            <a:endParaRPr lang="nl-NL" dirty="0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nl-NL" dirty="0"/>
              <a:t>In de geschiedenis onderscheiden we vijf soorten </a:t>
            </a:r>
            <a:r>
              <a:rPr lang="nl-NL" dirty="0">
                <a:solidFill>
                  <a:srgbClr val="FF0000"/>
                </a:solidFill>
              </a:rPr>
              <a:t>samenlevingen</a:t>
            </a:r>
            <a:r>
              <a:rPr lang="nl-NL" dirty="0"/>
              <a:t>: (maatschappijen) hoe een grote groep mensen samenleeft.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De eerste mensen leefden in een </a:t>
            </a:r>
            <a:r>
              <a:rPr lang="nl-NL" dirty="0">
                <a:solidFill>
                  <a:srgbClr val="FF0000"/>
                </a:solidFill>
              </a:rPr>
              <a:t>samenleving van jager-verzamelaars</a:t>
            </a:r>
            <a:r>
              <a:rPr lang="nl-NL" dirty="0">
                <a:solidFill>
                  <a:schemeClr val="tx1"/>
                </a:solidFill>
              </a:rPr>
              <a:t>: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samenleving waarin mensen als nomaden leven van wat ze vangen en vinden in de natuur. </a:t>
            </a:r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nl-NL" dirty="0">
                <a:solidFill>
                  <a:schemeClr val="tx1"/>
                </a:solidFill>
              </a:rPr>
              <a:t>Later onderstonden vier andere soorten samenlevingen.</a:t>
            </a:r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levenswijze van jager-verzamelaars is een </a:t>
            </a:r>
            <a:r>
              <a:rPr lang="nl-N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kenmerkend aspect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tijd van jagers en boeren.</a:t>
            </a:r>
          </a:p>
          <a:p>
            <a:pPr marL="0" lv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27" y="2513191"/>
            <a:ext cx="7550347" cy="66220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878</TotalTime>
  <Words>333</Words>
  <Application>Microsoft Macintosh PowerPoint</Application>
  <PresentationFormat>Aangepast</PresentationFormat>
  <Paragraphs>48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.AppleSystemUIFont</vt:lpstr>
      <vt:lpstr>Arial</vt:lpstr>
      <vt:lpstr>Calibri</vt:lpstr>
      <vt:lpstr>3 sectie content</vt:lpstr>
      <vt:lpstr> Paragraaf 1.1  De eerste mensen</vt:lpstr>
      <vt:lpstr>In deze presentatie leer je:</vt:lpstr>
      <vt:lpstr>Jagen en verzamelen</vt:lpstr>
      <vt:lpstr>Jachtkamp, 6600 jaar geleden (Brobbel, 1985)</vt:lpstr>
      <vt:lpstr>Bronnen van onze kennis</vt:lpstr>
      <vt:lpstr>PowerPoint-presentatie</vt:lpstr>
      <vt:lpstr>Soorten samenlevingen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mt</dc:title>
  <dc:creator>Smit, Wietske</dc:creator>
  <cp:lastModifiedBy>Jankees den Otter</cp:lastModifiedBy>
  <cp:revision>64</cp:revision>
  <dcterms:created xsi:type="dcterms:W3CDTF">2017-10-11T07:53:32Z</dcterms:created>
  <dcterms:modified xsi:type="dcterms:W3CDTF">2020-04-24T08:39:12Z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